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1638" y="6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B4CC5D-5AEC-476A-88B1-429EC91C62E7}" type="datetimeFigureOut">
              <a:rPr lang="en-US" smtClean="0"/>
              <a:pPr/>
              <a:t>7/30/2023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A3199C-E8B0-4B43-B809-E97EDA32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3" name="Rectangle 3" descr="pozadina Kle 2a"/>
          <p:cNvSpPr>
            <a:spLocks noGrp="1" noChangeArrowheads="1"/>
          </p:cNvSpPr>
          <p:nvPr>
            <p:ph type="subTitle" idx="1"/>
          </p:nvPr>
        </p:nvSpPr>
        <p:spPr>
          <a:xfrm>
            <a:off x="0" y="0"/>
            <a:ext cx="9144000" cy="6858000"/>
          </a:xfrm>
          <a:blipFill dpi="0" rotWithShape="1">
            <a:blip r:embed="rId2"/>
            <a:srcRect/>
            <a:tile tx="57150" ty="-12700" sx="76000" sy="6000" flip="xy" algn="tl"/>
          </a:blipFill>
        </p:spPr>
        <p:txBody>
          <a:bodyPr anchor="ctr"/>
          <a:lstStyle/>
          <a:p>
            <a:r>
              <a:rPr lang="en" sz="5400" b="1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POISONING</a:t>
            </a:r>
            <a:r>
              <a:rPr lang="sr-Latn-RS" sz="5400" b="1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</a:t>
            </a:r>
            <a:r>
              <a:rPr lang="en" sz="5400" b="1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by</a:t>
            </a:r>
          </a:p>
          <a:p>
            <a:r>
              <a:rPr lang="en" sz="5400" b="1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AMANITA PHALLOIDES</a:t>
            </a:r>
            <a:endParaRPr lang="en-US" sz="5400" b="1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endParaRPr lang="en-US" sz="2000" b="1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r>
              <a:rPr lang="en" sz="2800" b="1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Prof. Slobodan Janković</a:t>
            </a:r>
            <a:endParaRPr lang="sr-Latn-CS" sz="2800" b="1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8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1143000" lvl="2" indent="-228600">
              <a:spcBef>
                <a:spcPct val="20000"/>
              </a:spcBef>
              <a:buClr>
                <a:schemeClr val="folHlink"/>
              </a:buClr>
              <a:buFont typeface="Arial" charset="0"/>
              <a:buNone/>
            </a:pPr>
            <a:r>
              <a:rPr lang="en" sz="3200" b="1" dirty="0">
                <a:solidFill>
                  <a:srgbClr val="FFFF99"/>
                </a:solidFill>
                <a:latin typeface="Comic Sans MS" pitchFamily="66" charset="0"/>
              </a:rPr>
              <a:t>          </a:t>
            </a:r>
            <a:r>
              <a:rPr lang="en" sz="5400" b="1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TREATMENT</a:t>
            </a:r>
            <a:endParaRPr lang="sr-Cyrl-CS" sz="5400" b="1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chemeClr val="folHlink"/>
              </a:buClr>
              <a:buFont typeface="Arial" charset="0"/>
              <a:buNone/>
            </a:pPr>
            <a:endParaRPr lang="sr-Latn-CS" sz="5400" dirty="0">
              <a:solidFill>
                <a:srgbClr val="FFFF99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2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Gastric lavage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i.v. rehydration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Activated charcoal with laxative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Nasogastric tube with continuous aspiration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Penicillin G – 1 </a:t>
            </a:r>
            <a:r>
              <a:rPr lang="en" sz="320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million IU / kg /day 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, i.v. - prevents toxins from entering the liver cells and displaces them from plasma proteins, which accelerates excretion</a:t>
            </a:r>
          </a:p>
          <a:p>
            <a:pPr marL="342900" indent="-342900">
              <a:spcBef>
                <a:spcPct val="20000"/>
              </a:spcBef>
              <a:buClr>
                <a:schemeClr val="folHlink"/>
              </a:buClr>
              <a:buFont typeface="Arial" charset="0"/>
              <a:buNone/>
            </a:pPr>
            <a:endParaRPr lang="sr-Cyrl-CS" sz="1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chemeClr val="folHlink"/>
              </a:buClr>
              <a:buFont typeface="Arial" charset="0"/>
              <a:buNone/>
            </a:pPr>
            <a:endParaRPr lang="sr-Cyrl-CS" sz="1200" dirty="0">
              <a:solidFill>
                <a:srgbClr val="FFFF99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6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Cephalosporins are also useful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Silibinin (from the plant), i.v., 20-</a:t>
            </a:r>
            <a:r>
              <a:rPr lang="en" sz="320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50 mg / kg /day 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– inhibits the entry of toxins into liver cells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Vitamin K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Fresh frozen plasma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Early hemoperfusion (within 24h)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Wingdings 2" pitchFamily="18" charset="2"/>
              <a:buChar char="Ù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Hemodialysis is less effective</a:t>
            </a:r>
          </a:p>
          <a:p>
            <a:pPr marL="342900" indent="-342900">
              <a:spcBef>
                <a:spcPct val="20000"/>
              </a:spcBef>
              <a:buClr>
                <a:schemeClr val="folHlink"/>
              </a:buClr>
              <a:buFont typeface="Arial" charset="0"/>
              <a:buNone/>
            </a:pPr>
            <a:endParaRPr lang="sr-Cyrl-CS" sz="1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chemeClr val="folHlink"/>
              </a:buClr>
              <a:buFont typeface="Arial" charset="0"/>
              <a:buNone/>
            </a:pPr>
            <a:endParaRPr lang="sr-Cyrl-CS" sz="1200" dirty="0">
              <a:solidFill>
                <a:srgbClr val="FFFF99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2" name="Rectangle 6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A. phalloides is responsible for over 90% of all fatal cases of mushroom poisoning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endParaRPr lang="sr-Cyrl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The lethal dose for adults is 20-50 grams</a:t>
            </a:r>
          </a:p>
          <a:p>
            <a:pPr marL="342900" indent="-342900">
              <a:spcBef>
                <a:spcPct val="20000"/>
              </a:spcBef>
              <a:buClr>
                <a:srgbClr val="C00000"/>
              </a:buClr>
            </a:pPr>
            <a:endParaRPr lang="sr-Cyrl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The lethality of poisoning is 20-30%</a:t>
            </a:r>
            <a:endParaRPr lang="sr-Latn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6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FFFF99"/>
              </a:solidFill>
              <a:latin typeface="Comic Sans MS" pitchFamily="66" charset="0"/>
            </a:endParaRPr>
          </a:p>
          <a:p>
            <a:pPr marL="1714500" lvl="3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endParaRPr lang="sr-Latn-R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1714500" lvl="3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A colorful cap, with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"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gills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"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on the bottom and a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"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skirt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"</a:t>
            </a:r>
            <a:endParaRPr lang="sr-Cyrl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1600200" lvl="3" indent="-2286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The toxin is most abundant in the cap,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"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gills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"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and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"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skirt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" .</a:t>
            </a:r>
            <a:endParaRPr lang="sr-Cyrl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chemeClr val="folHlink"/>
              </a:buClr>
              <a:buFont typeface="Arial" charset="0"/>
              <a:buNone/>
            </a:pPr>
            <a:endParaRPr lang="sr-Cyrl-CS" sz="3600" dirty="0">
              <a:solidFill>
                <a:srgbClr val="FFFF99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4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Tx/>
              <a:buChar char="✱"/>
            </a:pPr>
            <a:r>
              <a:rPr lang="en" sz="3600" dirty="0">
                <a:solidFill>
                  <a:srgbClr val="FFFF99"/>
                </a:solidFill>
                <a:latin typeface="Comic Sans MS" pitchFamily="66" charset="0"/>
              </a:rPr>
              <a:t>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It contains two types of toxins:</a:t>
            </a:r>
          </a:p>
          <a:p>
            <a:pPr marL="342900" indent="-342900" algn="ctr">
              <a:spcBef>
                <a:spcPct val="20000"/>
              </a:spcBef>
              <a:buClr>
                <a:srgbClr val="FFC000"/>
              </a:buClr>
            </a:pPr>
            <a:endParaRPr lang="sr-Cyrl-CS" sz="1400" dirty="0">
              <a:solidFill>
                <a:srgbClr val="FFFF99"/>
              </a:solidFill>
              <a:latin typeface="Comic Sans MS" pitchFamily="66" charset="0"/>
            </a:endParaRPr>
          </a:p>
          <a:p>
            <a:pPr marL="742950" lvl="1" indent="-285750">
              <a:spcBef>
                <a:spcPct val="20000"/>
              </a:spcBef>
              <a:buClr>
                <a:srgbClr val="FFC000"/>
              </a:buClr>
              <a:buFont typeface="Mistral" pitchFamily="66" charset="0"/>
              <a:buChar char="●"/>
            </a:pPr>
            <a:r>
              <a:rPr lang="en" sz="3200" dirty="0">
                <a:solidFill>
                  <a:srgbClr val="FFFF99"/>
                </a:solidFill>
                <a:latin typeface="Comic Sans MS" pitchFamily="66" charset="0"/>
              </a:rPr>
              <a:t> </a:t>
            </a:r>
            <a:r>
              <a:rPr lang="en" sz="3200" dirty="0">
                <a:solidFill>
                  <a:srgbClr val="FFC000"/>
                </a:solidFill>
                <a:latin typeface="Comic Sans MS" pitchFamily="66" charset="0"/>
              </a:rPr>
              <a:t>AMATOXINS</a:t>
            </a:r>
            <a:r>
              <a:rPr lang="en" sz="3200" dirty="0">
                <a:solidFill>
                  <a:srgbClr val="FFFF99"/>
                </a:solidFill>
                <a:latin typeface="Comic Sans MS" pitchFamily="66" charset="0"/>
              </a:rPr>
              <a:t> 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(amatine, amanine, amanulin)</a:t>
            </a:r>
          </a:p>
          <a:p>
            <a:pPr marL="742950" lvl="1" indent="-285750">
              <a:spcBef>
                <a:spcPct val="20000"/>
              </a:spcBef>
              <a:buClr>
                <a:srgbClr val="FFC000"/>
              </a:buClr>
              <a:buFont typeface="Mistral" pitchFamily="66" charset="0"/>
              <a:buNone/>
            </a:pPr>
            <a:endParaRPr lang="sr-Cyrl-CS" sz="1400" dirty="0">
              <a:solidFill>
                <a:srgbClr val="FFC000"/>
              </a:solidFill>
              <a:latin typeface="Comic Sans MS" pitchFamily="66" charset="0"/>
            </a:endParaRPr>
          </a:p>
          <a:p>
            <a:pPr marL="742950" lvl="1" indent="-285750">
              <a:spcBef>
                <a:spcPct val="20000"/>
              </a:spcBef>
              <a:buClr>
                <a:srgbClr val="FFC000"/>
              </a:buClr>
              <a:buFont typeface="Mistral" pitchFamily="66" charset="0"/>
              <a:buChar char="●"/>
            </a:pPr>
            <a:r>
              <a:rPr lang="en" sz="3200" dirty="0">
                <a:solidFill>
                  <a:srgbClr val="FFC000"/>
                </a:solidFill>
                <a:latin typeface="Comic Sans MS" pitchFamily="66" charset="0"/>
              </a:rPr>
              <a:t>PHALOTOXINS 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(phalloidin, phaloin, phalisin, phallicidin)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3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Amatoxins 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(900 daltons) are thermostable, dialyzable octapeptides</a:t>
            </a:r>
            <a:endParaRPr lang="sr-Latn-CS" sz="3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8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  <a:buClr>
                <a:srgbClr val="FFC000"/>
              </a:buClr>
            </a:pPr>
            <a:endParaRPr lang="sr-Cyrl-CS" sz="3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They bind to the 140 kd subunit of RNA polymerase II, thus interfering with the synthesis of transport RNA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20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That's why they lead to necrosis of cells that have a high level of protein synthesis, and that are exposed to a high concentration of toxins (liver and proximal kidney tubule).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20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sr-Latn-RS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Toxins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are distributed in the extracellular space</a:t>
            </a:r>
            <a:endParaRPr lang="sr-Latn-CS" sz="3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2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</a:t>
            </a:r>
            <a:r>
              <a:rPr lang="sr-Latn-RS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oxins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do not bind to plasma proteins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Clearance</a:t>
            </a:r>
            <a:r>
              <a:rPr lang="sr-Latn-RS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is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equal to creatinine clearance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</a:t>
            </a:r>
            <a:r>
              <a:rPr lang="sr-Latn-RS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oxins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are well absorbed from the intestine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</a:t>
            </a:r>
            <a:r>
              <a:rPr lang="sr-Latn-RS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oxins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enter liver cells via the transport system for bile salts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There is enterohepatic recirculation (about 10%)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80% of toxins are eliminated with urine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1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The toxin</a:t>
            </a:r>
            <a:r>
              <a:rPr lang="sr-Latn-RS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s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</a:t>
            </a:r>
            <a:r>
              <a:rPr lang="sr-Latn-RS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are</a:t>
            </a:r>
            <a:r>
              <a:rPr lang="en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 eliminated in 24-48 hours</a:t>
            </a:r>
            <a:endParaRPr lang="sr-Latn-CS" sz="32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6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Massive centrilobular necrosis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endParaRPr lang="sr-Cyrl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Acute tubular necrosis and hyaline cylinders</a:t>
            </a:r>
          </a:p>
          <a:p>
            <a:pPr marL="342900" indent="-342900">
              <a:spcBef>
                <a:spcPct val="20000"/>
              </a:spcBef>
              <a:buClr>
                <a:schemeClr val="folHlink"/>
              </a:buClr>
              <a:buFont typeface="Arial" charset="0"/>
              <a:buChar char="✱"/>
            </a:pPr>
            <a:endParaRPr lang="sr-Cyrl-CS" sz="36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chemeClr val="folHlink"/>
              </a:buClr>
              <a:buFont typeface="Arial" charset="0"/>
              <a:buNone/>
            </a:pPr>
            <a:endParaRPr lang="sr-Latn-CS" sz="3600" dirty="0">
              <a:solidFill>
                <a:srgbClr val="FFFF99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40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Latent period of 8-12 hours after ingestion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20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Phase of abdominal cramps, profuse watery diarrhea and vomiting (lasts 12-24 hours)</a:t>
            </a: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20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The third phase – the cytotoxic </a:t>
            </a:r>
            <a:r>
              <a:rPr lang="en" sz="360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phase</a:t>
            </a:r>
            <a:endParaRPr lang="sr-Cyrl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20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Coma: liver and kidney failure, death in 4-7 days</a:t>
            </a:r>
            <a:endParaRPr lang="sr-Latn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4" name="Rectangle 4" descr="pozadina Kle 2a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2"/>
            <a:srcRect/>
            <a:tile tx="57150" ty="-12700" sx="76000" sy="6000" flip="xy" algn="tl"/>
          </a:blipFill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200" dirty="0">
              <a:solidFill>
                <a:srgbClr val="FFFF99"/>
              </a:solidFill>
              <a:latin typeface="Comic Sans MS" pitchFamily="66" charset="0"/>
            </a:endParaRPr>
          </a:p>
          <a:p>
            <a:pPr marL="1143000" lvl="2" indent="-2286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RIA for measuring </a:t>
            </a:r>
            <a:r>
              <a:rPr lang="sr-Latn-RS" sz="3600" b="1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  <a:sym typeface="WP Greek Century" pitchFamily="2" charset="2"/>
              </a:rPr>
              <a:t>alpha</a:t>
            </a:r>
            <a:r>
              <a:rPr lang="en" sz="3600" b="1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  <a:sym typeface="WP Greek Century" pitchFamily="2" charset="2"/>
              </a:rPr>
              <a:t> </a:t>
            </a: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  <a:sym typeface="WP Greek Century" pitchFamily="2" charset="2"/>
              </a:rPr>
              <a:t>-amanitin</a:t>
            </a:r>
          </a:p>
          <a:p>
            <a:pPr marL="1143000" lvl="2" indent="-228600">
              <a:spcBef>
                <a:spcPct val="20000"/>
              </a:spcBef>
              <a:buClr>
                <a:srgbClr val="FFC000"/>
              </a:buClr>
              <a:buFont typeface="Arial" charset="0"/>
              <a:buNone/>
            </a:pPr>
            <a:endParaRPr lang="sr-Cyrl-CS" sz="3600" dirty="0">
              <a:solidFill>
                <a:schemeClr val="accent1">
                  <a:lumMod val="20000"/>
                  <a:lumOff val="80000"/>
                </a:schemeClr>
              </a:solidFill>
              <a:latin typeface="Comic Sans MS" pitchFamily="66" charset="0"/>
            </a:endParaRPr>
          </a:p>
          <a:p>
            <a:pPr marL="1143000" lvl="2" indent="-228600">
              <a:spcBef>
                <a:spcPct val="20000"/>
              </a:spcBef>
              <a:buClr>
                <a:srgbClr val="FFC000"/>
              </a:buClr>
              <a:buFont typeface="Arial" charset="0"/>
              <a:buChar char="✱"/>
            </a:pPr>
            <a:r>
              <a:rPr lang="en" sz="3600" dirty="0">
                <a:solidFill>
                  <a:schemeClr val="accent1">
                    <a:lumMod val="20000"/>
                    <a:lumOff val="80000"/>
                  </a:schemeClr>
                </a:solidFill>
                <a:latin typeface="Comic Sans MS" pitchFamily="66" charset="0"/>
              </a:rPr>
              <a:t>HPLC</a:t>
            </a:r>
          </a:p>
          <a:p>
            <a:pPr marL="1143000" lvl="2" indent="-228600">
              <a:spcBef>
                <a:spcPct val="20000"/>
              </a:spcBef>
              <a:buClr>
                <a:schemeClr val="folHlink"/>
              </a:buClr>
              <a:buFont typeface="Arial" charset="0"/>
              <a:buChar char="✱"/>
            </a:pPr>
            <a:endParaRPr lang="sr-Cyrl-CS" sz="3600" dirty="0">
              <a:solidFill>
                <a:srgbClr val="FFFF99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  <a:buClr>
                <a:schemeClr val="folHlink"/>
              </a:buClr>
              <a:buFont typeface="Arial" charset="0"/>
              <a:buNone/>
            </a:pPr>
            <a:endParaRPr lang="sr-Latn-CS" sz="3600" dirty="0">
              <a:solidFill>
                <a:srgbClr val="FFFF99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382</Words>
  <Application>Microsoft Office PowerPoint</Application>
  <PresentationFormat>On-screen Show (4:3)</PresentationFormat>
  <Paragraphs>91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9" baseType="lpstr">
      <vt:lpstr>Arial</vt:lpstr>
      <vt:lpstr>Arial Unicode MS</vt:lpstr>
      <vt:lpstr>Calibri</vt:lpstr>
      <vt:lpstr>Comic Sans MS</vt:lpstr>
      <vt:lpstr>Mistral</vt:lpstr>
      <vt:lpstr>Wingdings 2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Xp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 </dc:creator>
  <cp:lastModifiedBy>Slobodan Jankovic</cp:lastModifiedBy>
  <cp:revision>9</cp:revision>
  <dcterms:created xsi:type="dcterms:W3CDTF">2011-04-05T13:46:00Z</dcterms:created>
  <dcterms:modified xsi:type="dcterms:W3CDTF">2023-07-30T12:46:03Z</dcterms:modified>
</cp:coreProperties>
</file>

<file path=docProps/thumbnail.jpeg>
</file>