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38" y="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3DC5E-2870-44B8-9503-F780FE69917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F19D7-9465-443C-B6FC-A3F6DD5EBC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3B12C-CA01-42BD-B620-139890A66D73}" type="slidenum">
              <a:rPr lang="sr-Latn-CS"/>
              <a:pPr/>
              <a:t>1</a:t>
            </a:fld>
            <a:endParaRPr lang="sr-Latn-C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14416-B074-4A35-8C8A-33387CB94C88}" type="slidenum">
              <a:rPr lang="sr-Latn-CS"/>
              <a:pPr/>
              <a:t>10</a:t>
            </a:fld>
            <a:endParaRPr lang="sr-Latn-C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2172B2-30BE-4D03-9824-30BA36698441}" type="slidenum">
              <a:rPr lang="sr-Latn-CS"/>
              <a:pPr/>
              <a:t>11</a:t>
            </a:fld>
            <a:endParaRPr lang="sr-Latn-C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90024E-B248-4F42-B9E6-26C321DF496B}" type="slidenum">
              <a:rPr lang="sr-Latn-CS"/>
              <a:pPr/>
              <a:t>12</a:t>
            </a:fld>
            <a:endParaRPr lang="sr-Latn-C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C55A96-86DF-47CB-9E42-CC1EBBE0DAF2}" type="slidenum">
              <a:rPr lang="sr-Latn-CS"/>
              <a:pPr/>
              <a:t>13</a:t>
            </a:fld>
            <a:endParaRPr lang="sr-Latn-C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2F4892-3F38-41FC-8193-B862D4927EC6}" type="slidenum">
              <a:rPr lang="sr-Latn-CS"/>
              <a:pPr/>
              <a:t>14</a:t>
            </a:fld>
            <a:endParaRPr lang="sr-Latn-C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11D799-BCC2-42C0-BFFC-D0E2ABBBC7A1}" type="slidenum">
              <a:rPr lang="sr-Latn-CS"/>
              <a:pPr/>
              <a:t>2</a:t>
            </a:fld>
            <a:endParaRPr lang="sr-Latn-C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1ADF71-BF74-4922-A49A-B1A7D7AEF0C4}" type="slidenum">
              <a:rPr lang="sr-Latn-CS"/>
              <a:pPr/>
              <a:t>3</a:t>
            </a:fld>
            <a:endParaRPr lang="sr-Latn-C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FE47D6-3F8B-4B26-B84D-0F767EEC5143}" type="slidenum">
              <a:rPr lang="sr-Latn-CS"/>
              <a:pPr/>
              <a:t>4</a:t>
            </a:fld>
            <a:endParaRPr lang="sr-Latn-C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A22B0A-FE35-4039-9215-8AC89D17FAAE}" type="slidenum">
              <a:rPr lang="sr-Latn-CS"/>
              <a:pPr/>
              <a:t>5</a:t>
            </a:fld>
            <a:endParaRPr lang="sr-Latn-C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84E33-3D2C-4994-A344-7002DCA434F0}" type="slidenum">
              <a:rPr lang="sr-Latn-CS"/>
              <a:pPr/>
              <a:t>6</a:t>
            </a:fld>
            <a:endParaRPr lang="sr-Latn-C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F75256-A7A6-4484-93A2-19F7D5336FF4}" type="slidenum">
              <a:rPr lang="sr-Latn-CS"/>
              <a:pPr/>
              <a:t>7</a:t>
            </a:fld>
            <a:endParaRPr lang="sr-Latn-C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7D40D4-2CBF-42EF-91A8-766D779DBA3F}" type="slidenum">
              <a:rPr lang="sr-Latn-CS"/>
              <a:pPr/>
              <a:t>8</a:t>
            </a:fld>
            <a:endParaRPr lang="sr-Latn-C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5FC6D0-8458-41C1-9980-6323AE1F1F39}" type="slidenum">
              <a:rPr lang="sr-Latn-CS"/>
              <a:pPr/>
              <a:t>9</a:t>
            </a:fld>
            <a:endParaRPr lang="sr-Latn-C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4C2C2-DFD7-4CD3-A1D1-4317420D8608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434F1-2E14-4513-83CE-F2169FBB7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 descr="pozadina Rotko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anchor="ctr"/>
          <a:lstStyle/>
          <a:p>
            <a:endParaRPr lang="sr-Cyrl-CS" sz="3600" b="1" dirty="0">
              <a:solidFill>
                <a:srgbClr val="541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5400" b="1" dirty="0">
                <a:solidFill>
                  <a:srgbClr val="541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WILSON'S DISEASE</a:t>
            </a:r>
            <a:endParaRPr lang="en-US" sz="5400" b="1" dirty="0">
              <a:solidFill>
                <a:srgbClr val="541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n-US" sz="1800" b="1" dirty="0">
              <a:solidFill>
                <a:srgbClr val="541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2800" b="1" dirty="0">
                <a:solidFill>
                  <a:srgbClr val="541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Prof. Slobodan Janković</a:t>
            </a:r>
            <a:endParaRPr lang="sr-Latn-CS" sz="2800" b="1" dirty="0">
              <a:solidFill>
                <a:srgbClr val="541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541C00"/>
                </a:solidFill>
                <a:latin typeface="Comic Sans MS" pitchFamily="66" charset="0"/>
              </a:rPr>
              <a:t>TREATMENT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</a:t>
            </a:r>
            <a:r>
              <a:rPr lang="en" sz="3200" b="1" dirty="0">
                <a:solidFill>
                  <a:srgbClr val="FFFF99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Avoid foods rich in copper</a:t>
            </a:r>
            <a:r>
              <a:rPr lang="en" sz="3200" b="1" dirty="0">
                <a:solidFill>
                  <a:srgbClr val="541C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offal, nuts, chocolate, shellfish</a:t>
            </a: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In pregnant women, </a:t>
            </a:r>
            <a:r>
              <a:rPr lang="en" sz="3200" b="1" dirty="0">
                <a:solidFill>
                  <a:srgbClr val="C00000"/>
                </a:solidFill>
                <a:latin typeface="Comic Sans MS" pitchFamily="66" charset="0"/>
              </a:rPr>
              <a:t>reduce the dose of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penicillamine or trientin in the second trimester and the first 2 months of the third trimester to a maximum of 500 mg</a:t>
            </a:r>
            <a:r>
              <a:rPr lang="sr-Latn-RS" sz="3200" dirty="0">
                <a:solidFill>
                  <a:srgbClr val="541C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/day , and in the last month of pregnancy and the first </a:t>
            </a:r>
            <a:r>
              <a:rPr lang="sr-Latn-RS" sz="3200" dirty="0">
                <a:solidFill>
                  <a:srgbClr val="541C00"/>
                </a:solidFill>
                <a:latin typeface="Comic Sans MS" pitchFamily="66" charset="0"/>
              </a:rPr>
              <a:t>month after labor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to 250 mg /day</a:t>
            </a: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6" name="Rectangle 14"/>
          <p:cNvSpPr>
            <a:spLocks noChangeArrowheads="1"/>
          </p:cNvSpPr>
          <p:nvPr/>
        </p:nvSpPr>
        <p:spPr bwMode="auto">
          <a:xfrm>
            <a:off x="4716463" y="4005263"/>
            <a:ext cx="2519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6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541C00"/>
                </a:solidFill>
                <a:latin typeface="Comic Sans MS" pitchFamily="66" charset="0"/>
              </a:rPr>
              <a:t>Penicillamine</a:t>
            </a:r>
            <a:endParaRPr lang="sr-Cyrl-CS" sz="3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</a:t>
            </a:r>
            <a:r>
              <a:rPr lang="en" sz="3200" b="1" dirty="0">
                <a:solidFill>
                  <a:srgbClr val="FFFF99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With treatment, the prognosis is excellent</a:t>
            </a:r>
          </a:p>
          <a:p>
            <a:pPr marL="342900" indent="-342900">
              <a:spcBef>
                <a:spcPct val="20000"/>
              </a:spcBef>
            </a:pPr>
            <a:r>
              <a:rPr lang="en" sz="1200" dirty="0">
                <a:solidFill>
                  <a:srgbClr val="541C00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r>
              <a:rPr lang="en" sz="1200" dirty="0">
                <a:solidFill>
                  <a:srgbClr val="541C00"/>
                </a:solidFill>
                <a:latin typeface="Comic Sans MS" pitchFamily="66" charset="0"/>
              </a:rPr>
              <a:t>                           </a:t>
            </a:r>
            <a:r>
              <a:rPr lang="sr-Latn-RS" sz="1200" dirty="0">
                <a:solidFill>
                  <a:srgbClr val="541C00"/>
                </a:solidFill>
                <a:latin typeface="Comic Sans MS" pitchFamily="66" charset="0"/>
              </a:rPr>
              <a:t>       </a:t>
            </a:r>
            <a:r>
              <a:rPr lang="en" sz="1200" dirty="0">
                <a:solidFill>
                  <a:srgbClr val="541C00"/>
                </a:solidFill>
                <a:latin typeface="Comic Sans MS" pitchFamily="66" charset="0"/>
              </a:rPr>
              <a:t>  </a:t>
            </a:r>
            <a:r>
              <a:rPr lang="en" sz="1600" b="1" dirty="0">
                <a:solidFill>
                  <a:srgbClr val="541C00"/>
                </a:solidFill>
                <a:latin typeface="Comic Sans MS" pitchFamily="66" charset="0"/>
              </a:rPr>
              <a:t>CH </a:t>
            </a:r>
            <a:r>
              <a:rPr lang="en" sz="1600" b="1" baseline="-25000" dirty="0">
                <a:solidFill>
                  <a:srgbClr val="541C00"/>
                </a:solidFill>
                <a:latin typeface="Comic Sans MS" pitchFamily="66" charset="0"/>
              </a:rPr>
              <a:t>3 </a:t>
            </a:r>
            <a:r>
              <a:rPr lang="sr-Latn-RS" sz="1600" b="1" baseline="-25000" dirty="0">
                <a:solidFill>
                  <a:srgbClr val="541C00"/>
                </a:solidFill>
                <a:latin typeface="Comic Sans MS" pitchFamily="66" charset="0"/>
              </a:rPr>
              <a:t>              </a:t>
            </a:r>
            <a:r>
              <a:rPr lang="en" sz="1600" b="1" dirty="0">
                <a:solidFill>
                  <a:srgbClr val="541C00"/>
                </a:solidFill>
                <a:latin typeface="Comic Sans MS" pitchFamily="66" charset="0"/>
              </a:rPr>
              <a:t>O</a:t>
            </a:r>
          </a:p>
          <a:p>
            <a:pPr marL="342900" indent="-342900">
              <a:spcBef>
                <a:spcPct val="20000"/>
              </a:spcBef>
            </a:pPr>
            <a:r>
              <a:rPr lang="en" sz="1600" b="1" dirty="0">
                <a:solidFill>
                  <a:srgbClr val="541C00"/>
                </a:solidFill>
                <a:latin typeface="Comic Sans MS" pitchFamily="66" charset="0"/>
              </a:rPr>
              <a:t>   </a:t>
            </a:r>
          </a:p>
          <a:p>
            <a:pPr marL="342900" indent="-342900">
              <a:spcBef>
                <a:spcPct val="20000"/>
              </a:spcBef>
            </a:pPr>
            <a:r>
              <a:rPr lang="en" sz="1600" b="1" dirty="0">
                <a:solidFill>
                  <a:srgbClr val="541C00"/>
                </a:solidFill>
                <a:latin typeface="Comic Sans MS" pitchFamily="66" charset="0"/>
              </a:rPr>
              <a:t>  </a:t>
            </a:r>
            <a:r>
              <a:rPr lang="sr-Latn-RS" sz="1600" b="1" dirty="0">
                <a:solidFill>
                  <a:srgbClr val="541C00"/>
                </a:solidFill>
                <a:latin typeface="Comic Sans MS" pitchFamily="66" charset="0"/>
              </a:rPr>
              <a:t>        </a:t>
            </a:r>
            <a:r>
              <a:rPr lang="en" sz="1600" b="1" dirty="0">
                <a:solidFill>
                  <a:srgbClr val="541C00"/>
                </a:solidFill>
                <a:latin typeface="Comic Sans MS" pitchFamily="66" charset="0"/>
              </a:rPr>
              <a:t>CH </a:t>
            </a:r>
            <a:r>
              <a:rPr lang="en" sz="1600" b="1" baseline="-25000" dirty="0">
                <a:solidFill>
                  <a:srgbClr val="541C00"/>
                </a:solidFill>
                <a:latin typeface="Comic Sans MS" pitchFamily="66" charset="0"/>
              </a:rPr>
              <a:t>3</a:t>
            </a:r>
            <a:r>
              <a:rPr lang="en" sz="1600" b="1" dirty="0">
                <a:solidFill>
                  <a:srgbClr val="541C00"/>
                </a:solidFill>
                <a:latin typeface="Comic Sans MS" pitchFamily="66" charset="0"/>
              </a:rPr>
              <a:t>     C</a:t>
            </a:r>
            <a:r>
              <a:rPr lang="sr-Latn-RS" sz="1600" b="1" dirty="0">
                <a:solidFill>
                  <a:srgbClr val="541C00"/>
                </a:solidFill>
                <a:latin typeface="Comic Sans MS" pitchFamily="66" charset="0"/>
              </a:rPr>
              <a:t>    </a:t>
            </a:r>
            <a:r>
              <a:rPr lang="en" sz="1600" b="1" dirty="0">
                <a:solidFill>
                  <a:srgbClr val="541C00"/>
                </a:solidFill>
                <a:latin typeface="Comic Sans MS" pitchFamily="66" charset="0"/>
              </a:rPr>
              <a:t> CH </a:t>
            </a:r>
            <a:r>
              <a:rPr lang="sr-Latn-RS" sz="1600" b="1" dirty="0">
                <a:solidFill>
                  <a:srgbClr val="541C00"/>
                </a:solidFill>
                <a:latin typeface="Comic Sans MS" pitchFamily="66" charset="0"/>
              </a:rPr>
              <a:t>    </a:t>
            </a:r>
            <a:r>
              <a:rPr lang="en" sz="1600" b="1" dirty="0">
                <a:solidFill>
                  <a:srgbClr val="541C00"/>
                </a:solidFill>
                <a:latin typeface="Comic Sans MS" pitchFamily="66" charset="0"/>
              </a:rPr>
              <a:t>C</a:t>
            </a:r>
            <a:r>
              <a:rPr lang="sr-Latn-RS" sz="1600" b="1" dirty="0">
                <a:solidFill>
                  <a:srgbClr val="541C00"/>
                </a:solidFill>
                <a:latin typeface="Comic Sans MS" pitchFamily="66" charset="0"/>
              </a:rPr>
              <a:t>    </a:t>
            </a:r>
            <a:r>
              <a:rPr lang="en" sz="1600" b="1" dirty="0">
                <a:solidFill>
                  <a:srgbClr val="541C00"/>
                </a:solidFill>
                <a:latin typeface="Comic Sans MS" pitchFamily="66" charset="0"/>
              </a:rPr>
              <a:t> OH</a:t>
            </a: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sr-Latn-RS" sz="1600" b="1" dirty="0">
                <a:solidFill>
                  <a:srgbClr val="541C00"/>
                </a:solidFill>
                <a:latin typeface="Comic Sans MS" pitchFamily="66" charset="0"/>
              </a:rPr>
              <a:t>                   </a:t>
            </a:r>
            <a:r>
              <a:rPr lang="en" sz="1600" b="1" dirty="0">
                <a:solidFill>
                  <a:srgbClr val="541C00"/>
                </a:solidFill>
                <a:latin typeface="Comic Sans MS" pitchFamily="66" charset="0"/>
              </a:rPr>
              <a:t>SH </a:t>
            </a:r>
            <a:r>
              <a:rPr lang="sr-Latn-RS" sz="1600" b="1" dirty="0">
                <a:solidFill>
                  <a:srgbClr val="541C00"/>
                </a:solidFill>
                <a:latin typeface="Comic Sans MS" pitchFamily="66" charset="0"/>
              </a:rPr>
              <a:t>    </a:t>
            </a:r>
            <a:r>
              <a:rPr lang="en" sz="1600" b="1" dirty="0">
                <a:solidFill>
                  <a:srgbClr val="541C00"/>
                </a:solidFill>
                <a:latin typeface="Comic Sans MS" pitchFamily="66" charset="0"/>
              </a:rPr>
              <a:t>NH2 </a:t>
            </a:r>
            <a:r>
              <a:rPr lang="sr-Latn-RS" sz="1600" b="1" dirty="0">
                <a:solidFill>
                  <a:srgbClr val="541C00"/>
                </a:solidFill>
                <a:latin typeface="Comic Sans MS" pitchFamily="66" charset="0"/>
              </a:rPr>
              <a:t>                    </a:t>
            </a:r>
            <a:r>
              <a:rPr lang="en" sz="2800" b="1" dirty="0">
                <a:solidFill>
                  <a:srgbClr val="541C00"/>
                </a:solidFill>
                <a:latin typeface="Comic Sans MS" pitchFamily="66" charset="0"/>
              </a:rPr>
              <a:t>penicillamine</a:t>
            </a:r>
          </a:p>
          <a:p>
            <a:pPr marL="342900" indent="-342900">
              <a:spcBef>
                <a:spcPct val="20000"/>
              </a:spcBef>
            </a:pPr>
            <a:endParaRPr lang="sr-Cyrl-CS" sz="2800" b="1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D-penicillamine is less toxic than the l-form</a:t>
            </a: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>
            <a:off x="1403350" y="34290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>
            <a:off x="2051050" y="34290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>
            <a:off x="2700338" y="3429000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80" name="Line 8"/>
          <p:cNvSpPr>
            <a:spLocks noChangeShapeType="1"/>
          </p:cNvSpPr>
          <p:nvPr/>
        </p:nvSpPr>
        <p:spPr bwMode="auto">
          <a:xfrm>
            <a:off x="3348038" y="34290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>
            <a:off x="1908175" y="29972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82" name="Line 10"/>
          <p:cNvSpPr>
            <a:spLocks noChangeShapeType="1"/>
          </p:cNvSpPr>
          <p:nvPr/>
        </p:nvSpPr>
        <p:spPr bwMode="auto">
          <a:xfrm>
            <a:off x="1908175" y="35734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 flipV="1">
            <a:off x="2555875" y="35734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84" name="Line 12"/>
          <p:cNvSpPr>
            <a:spLocks noChangeShapeType="1"/>
          </p:cNvSpPr>
          <p:nvPr/>
        </p:nvSpPr>
        <p:spPr bwMode="auto">
          <a:xfrm>
            <a:off x="3132138" y="29972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>
            <a:off x="3203575" y="29972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541C00"/>
                </a:solidFill>
                <a:latin typeface="Comic Sans MS" pitchFamily="66" charset="0"/>
              </a:rPr>
              <a:t>Penicillamine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</a:t>
            </a:r>
            <a:r>
              <a:rPr lang="en" sz="3200" b="1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FFFF99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There is a cross-allergy with penicillin, because it is </a:t>
            </a:r>
            <a:r>
              <a:rPr lang="sr-Latn-RS" sz="3200" dirty="0">
                <a:solidFill>
                  <a:srgbClr val="541C00"/>
                </a:solidFill>
                <a:latin typeface="Comic Sans MS" pitchFamily="66" charset="0"/>
              </a:rPr>
              <a:t>its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derivative</a:t>
            </a: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It is not metabolized, but is excreted in the urine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Causes nephrotic syndrome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Pancytopenia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Pyridoxine deficiency (vit. B </a:t>
            </a:r>
            <a:r>
              <a:rPr lang="en" sz="3200" baseline="-25000" dirty="0">
                <a:solidFill>
                  <a:srgbClr val="541C00"/>
                </a:solidFill>
                <a:latin typeface="Comic Sans MS" pitchFamily="66" charset="0"/>
              </a:rPr>
              <a:t>6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)</a:t>
            </a: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541C00"/>
                </a:solidFill>
                <a:latin typeface="Comic Sans MS" pitchFamily="66" charset="0"/>
              </a:rPr>
              <a:t>Penicillamine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</a:t>
            </a:r>
            <a:r>
              <a:rPr lang="en" sz="3200" b="1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FFFF99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Lupus-like syndrome</a:t>
            </a: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Pemphigus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Myasthenia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Optic neuropathy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Check blood count and urine frequently</a:t>
            </a: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541C00"/>
                </a:solidFill>
                <a:latin typeface="Comic Sans MS" pitchFamily="66" charset="0"/>
              </a:rPr>
              <a:t>Trientine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</a:t>
            </a:r>
            <a:r>
              <a:rPr lang="en" sz="3200" b="1" dirty="0">
                <a:solidFill>
                  <a:srgbClr val="FFFF99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Only mild iron deficiency anemia</a:t>
            </a: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</a:t>
            </a:r>
            <a:r>
              <a:rPr lang="en" sz="3200" b="1" dirty="0">
                <a:solidFill>
                  <a:srgbClr val="FFFF99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Potassium disulfide, with meals, reduces the absorption of copper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FFFF99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Hereditary disease in which there is an accumulation of copper in the liver and brain, due to a defect in the excretion of copper through the bile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It is inherited in an autosomal recessive manner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Prevalence: 1 in 30,000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There are no racial, national or gender differences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</a:pP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FFFF99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b="1" dirty="0">
              <a:solidFill>
                <a:srgbClr val="FFFF99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Copper is excreted in the bile, via the transport protein ATP7B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The ATP7B protein is also important for the incorporation of copper into ceruloplasmin, a serum protein containing 6 copper atoms per molecule.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There is a deficiency of the ATP7B protein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FFFF99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Copper gradually accumulates in the liver, but when capacity is exceeded, liver cells burst and release copper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The released copper is not bound to ceruloplasmin, so it is deposited in other organs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Copper accumulates in the brain, eye, kidneys and joints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41C00"/>
                </a:solidFill>
                <a:latin typeface="Comic Sans MS" pitchFamily="66" charset="0"/>
              </a:rPr>
              <a:t>SYMPTOMS AND SIGNS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 Liver test abnormalities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r>
              <a:rPr lang="en" sz="3200" b="1" dirty="0">
                <a:solidFill>
                  <a:srgbClr val="FFFF99"/>
                </a:solidFill>
                <a:latin typeface="MS Reference Sans Serif" pitchFamily="34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Often the disease remains hidden until adolescence, when fulminant hepatitis + hemolytic anemia occurs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If the disease manifests itself later (up to the age of 30), the first symptoms are neurological (dystonia, hypertonia, rigidity, tremor, dysphagia) or psychiatric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41C00"/>
                </a:solidFill>
                <a:latin typeface="Comic Sans MS" pitchFamily="66" charset="0"/>
              </a:rPr>
              <a:t>SYMPTOMS AND SIGNS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Renal tubule disorder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r>
              <a:rPr lang="en" sz="3200" b="1" dirty="0">
                <a:solidFill>
                  <a:srgbClr val="FFFF99"/>
                </a:solidFill>
                <a:latin typeface="MS Reference Sans Serif" pitchFamily="34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Arthropathy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Cardiomyopathy with arrhythmias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l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Kaiser-Fleischer ring (most visible at the upper and lower poles of the corneal limbus) - copper deposits in Descemet's membrane - golden brown or greenish - sunflower-like cataract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541C00"/>
                </a:solidFill>
                <a:latin typeface="Comic Sans MS" pitchFamily="66" charset="0"/>
              </a:rPr>
              <a:t>DIAGNOSIS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 Concentration of ceruloplasmin in serum - normal value 20-50mg/dl; in Wilson's disease, the level is below 20mg/dl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ü"/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en" sz="3200" b="1" dirty="0">
                <a:solidFill>
                  <a:srgbClr val="FFFF99"/>
                </a:solidFill>
                <a:latin typeface="MS Reference Sans Serif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Elevated serum free copper level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ü"/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Excretion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of </a:t>
            </a:r>
            <a:r>
              <a:rPr lang="sr-Latn-RS" sz="3200" dirty="0">
                <a:solidFill>
                  <a:srgbClr val="541C00"/>
                </a:solidFill>
                <a:latin typeface="Comic Sans MS" pitchFamily="66" charset="0"/>
              </a:rPr>
              <a:t>copper in urine ≥ 100</a:t>
            </a:r>
            <a:r>
              <a:rPr lang="sr-Latn-RS" sz="3200" dirty="0">
                <a:solidFill>
                  <a:srgbClr val="541C00"/>
                </a:solidFill>
                <a:latin typeface="Comic Sans MS" pitchFamily="66" charset="0"/>
                <a:sym typeface="Symbol" panose="05050102010706020507" pitchFamily="18" charset="2"/>
              </a:rPr>
              <a:t>g for 24 hours</a:t>
            </a: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541C00"/>
                </a:solidFill>
                <a:latin typeface="Comic Sans MS" pitchFamily="66" charset="0"/>
              </a:rPr>
              <a:t>DIAGNOSIS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Liver biopsy and measurement of copper concentration in the liver (&gt;250 μg/g dry tissue), as well as copper immunohistochemical staining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200" b="1" dirty="0">
                <a:solidFill>
                  <a:srgbClr val="FFFF99"/>
                </a:solidFill>
                <a:latin typeface="MS Reference Sans Serif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Genetic studies to determine the ATP7B gene mutation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200" dirty="0">
                <a:solidFill>
                  <a:srgbClr val="9231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Measurement of radiocopper binding to ceruloplasmin</a:t>
            </a:r>
            <a:endParaRPr lang="el-GR" sz="3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 descr="pozadina Rotko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5000"/>
                </a:schemeClr>
              </a:gs>
              <a:gs pos="0">
                <a:schemeClr val="accent6">
                  <a:lumMod val="40000"/>
                  <a:lumOff val="60000"/>
                  <a:alpha val="5000"/>
                </a:schemeClr>
              </a:gs>
              <a:gs pos="16000">
                <a:schemeClr val="accent6">
                  <a:lumMod val="40000"/>
                  <a:lumOff val="60000"/>
                  <a:alpha val="74000"/>
                </a:schemeClr>
              </a:gs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b="1" dirty="0">
              <a:solidFill>
                <a:srgbClr val="FFFF99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541C00"/>
                </a:solidFill>
                <a:latin typeface="Comic Sans MS" pitchFamily="66" charset="0"/>
              </a:rPr>
              <a:t>TREATMENT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When there are signs of hepatitis, 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penicillamine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or 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trientin should be administered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orally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</a:t>
            </a:r>
            <a:r>
              <a:rPr lang="en" sz="3200" dirty="0">
                <a:solidFill>
                  <a:srgbClr val="541C00"/>
                </a:solidFill>
                <a:latin typeface="Mistral" pitchFamily="66" charset="0"/>
              </a:rPr>
              <a:t> </a:t>
            </a:r>
            <a:r>
              <a:rPr lang="en" sz="2800" dirty="0">
                <a:solidFill>
                  <a:srgbClr val="541C00"/>
                </a:solidFill>
                <a:latin typeface="Comic Sans MS" pitchFamily="66" charset="0"/>
              </a:rPr>
              <a:t>10-15% of patients cannot tolerate penicillamine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541C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C00000"/>
                </a:solidFill>
                <a:latin typeface="Mistral" pitchFamily="66" charset="0"/>
              </a:rPr>
              <a:t>● </a:t>
            </a:r>
            <a:r>
              <a:rPr lang="en" sz="2800" dirty="0">
                <a:solidFill>
                  <a:srgbClr val="541C00"/>
                </a:solidFill>
                <a:latin typeface="Comic Sans MS" pitchFamily="66" charset="0"/>
              </a:rPr>
              <a:t>trientine is less toxic</a:t>
            </a:r>
            <a:endParaRPr lang="sr-Cyrl-CS" sz="3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✱ 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Zinc salts </a:t>
            </a:r>
            <a:r>
              <a:rPr lang="en" sz="3200" dirty="0">
                <a:solidFill>
                  <a:srgbClr val="541C00"/>
                </a:solidFill>
                <a:latin typeface="Comic Sans MS" pitchFamily="66" charset="0"/>
              </a:rPr>
              <a:t>prevent copper absorption because they stimulate the synthesis of endogenous copper chelators, such as metallothioneins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41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9231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9231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597</Words>
  <Application>Microsoft Office PowerPoint</Application>
  <PresentationFormat>On-screen Show (4:3)</PresentationFormat>
  <Paragraphs>184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Arial Unicode MS</vt:lpstr>
      <vt:lpstr>Calibri</vt:lpstr>
      <vt:lpstr>Comic Sans MS</vt:lpstr>
      <vt:lpstr>Mistral</vt:lpstr>
      <vt:lpstr>MS Reference Sans Serif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Slobodan Jankovic</cp:lastModifiedBy>
  <cp:revision>9</cp:revision>
  <dcterms:created xsi:type="dcterms:W3CDTF">2011-04-06T10:27:56Z</dcterms:created>
  <dcterms:modified xsi:type="dcterms:W3CDTF">2023-07-30T13:01:37Z</dcterms:modified>
</cp:coreProperties>
</file>